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8" r:id="rId5"/>
    <p:sldId id="269" r:id="rId6"/>
    <p:sldId id="270" r:id="rId7"/>
    <p:sldId id="277" r:id="rId8"/>
    <p:sldId id="271" r:id="rId9"/>
    <p:sldId id="278" r:id="rId10"/>
    <p:sldId id="279" r:id="rId11"/>
    <p:sldId id="280" r:id="rId12"/>
    <p:sldId id="281" r:id="rId13"/>
    <p:sldId id="282" r:id="rId14"/>
    <p:sldId id="283" r:id="rId15"/>
    <p:sldId id="306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60" r:id="rId25"/>
    <p:sldId id="294" r:id="rId26"/>
    <p:sldId id="302" r:id="rId27"/>
    <p:sldId id="304" r:id="rId28"/>
    <p:sldId id="295" r:id="rId29"/>
    <p:sldId id="296" r:id="rId30"/>
    <p:sldId id="297" r:id="rId31"/>
    <p:sldId id="303" r:id="rId32"/>
    <p:sldId id="298" r:id="rId33"/>
    <p:sldId id="299" r:id="rId34"/>
    <p:sldId id="305" r:id="rId35"/>
    <p:sldId id="300" r:id="rId36"/>
    <p:sldId id="301" r:id="rId37"/>
    <p:sldId id="307" r:id="rId38"/>
    <p:sldId id="259" r:id="rId39"/>
    <p:sldId id="261" r:id="rId40"/>
    <p:sldId id="311" r:id="rId41"/>
    <p:sldId id="262" r:id="rId42"/>
    <p:sldId id="263" r:id="rId43"/>
    <p:sldId id="272" r:id="rId44"/>
    <p:sldId id="312" r:id="rId45"/>
    <p:sldId id="313" r:id="rId46"/>
    <p:sldId id="314" r:id="rId47"/>
    <p:sldId id="315" r:id="rId48"/>
    <p:sldId id="316" r:id="rId49"/>
    <p:sldId id="317" r:id="rId50"/>
    <p:sldId id="318" r:id="rId51"/>
    <p:sldId id="319" r:id="rId52"/>
    <p:sldId id="320" r:id="rId53"/>
    <p:sldId id="321" r:id="rId54"/>
    <p:sldId id="322" r:id="rId55"/>
    <p:sldId id="323" r:id="rId56"/>
    <p:sldId id="276" r:id="rId57"/>
    <p:sldId id="308" r:id="rId58"/>
    <p:sldId id="309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budget.1otruda.ru/" TargetMode="External"/><Relationship Id="rId2" Type="http://schemas.openxmlformats.org/officeDocument/2006/relationships/image" Target="https://budget.1otruda.ru/system/content/image/79/1/-30385166/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https://budget.1otruda.ru/system/content/image/79/1/-30385183/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budget.1otruda.ru/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34661/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onsultant.ru/document/cons_doc_LAW_408096/46d821eba53084cb0cdfabe859d6c2df368b4d9c/" TargetMode="External"/><Relationship Id="rId5" Type="http://schemas.openxmlformats.org/officeDocument/2006/relationships/hyperlink" Target="http://www.consultant.ru/document/cons_doc_LAW_408096/88755cc3b9fd053aebba33b58078eb459aa5a1d8/" TargetMode="External"/><Relationship Id="rId4" Type="http://schemas.openxmlformats.org/officeDocument/2006/relationships/hyperlink" Target="http://www.consultant.ru/document/cons_doc_LAW_182373/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34661/88755cc3b9fd053aebba33b58078eb459aa5a1d8/" TargetMode="External"/><Relationship Id="rId2" Type="http://schemas.openxmlformats.org/officeDocument/2006/relationships/hyperlink" Target="http://www.consultant.ru/document/cons_doc_LAW_404665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budget.1otruda.ru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214686"/>
            <a:ext cx="270602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285728"/>
            <a:ext cx="7715304" cy="335758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nstantia" pitchFamily="18" charset="0"/>
              </a:rPr>
              <a:t>О первоочередных мероприятиях в соответствии с новыми нормативно-правовыми актами в области охраны труда 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886200"/>
            <a:ext cx="8072494" cy="240032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Совещание</a:t>
            </a:r>
          </a:p>
          <a:p>
            <a:pPr algn="r"/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</a:rPr>
              <a:t>ZOOM</a:t>
            </a:r>
            <a:endParaRPr lang="ru-RU" sz="18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r"/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15.02.2022</a:t>
            </a:r>
          </a:p>
          <a:p>
            <a:pPr algn="r">
              <a:buFontTx/>
              <a:buChar char="-"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Руководители общеобразовательных организаций</a:t>
            </a:r>
          </a:p>
          <a:p>
            <a:pPr algn="r">
              <a:buFontTx/>
              <a:buChar char="-"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- заведующие дошкольными образовательными организациями</a:t>
            </a:r>
          </a:p>
          <a:p>
            <a:pPr algn="r">
              <a:buFontTx/>
              <a:buChar char="-"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- руководители учреждений дополнительного образования</a:t>
            </a:r>
          </a:p>
          <a:p>
            <a:pPr algn="r">
              <a:buFontTx/>
              <a:buChar char="-"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- руководитель учреждения среднего профессионального образования</a:t>
            </a:r>
            <a:endParaRPr lang="ru-RU" sz="1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266" name="AutoShape 2" descr="Охрана тру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Охрана тру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Секретарь\Desktop\скрин\Вебинар Охрана труда До 1 марта 2022\Скриншот 04-02-2022 12565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8691583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Секретарь\Desktop\скрин\Вебинар Охрана труда До 1 марта 2022\Скриншот 04-02-2022 12595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8424880" cy="5810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642910" y="714356"/>
            <a:ext cx="771527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В новом положении пересмотрите политику в области охраны труда.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Новая политика должна (п. 10 нового положения):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обеспечивать безопасные условия труда и управлять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профрисками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 профзаболеваниями;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соответствовать экономической деятельности и особенностям уровней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профрисков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 организации;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отражать цели охраны труда;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857224" y="357166"/>
            <a:ext cx="750099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включать обязательство работодателя по устранению опасностей и снижению уровней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профрисков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совершенствовать СУОТ;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учитывать мнение профсоюзов.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 новом положении пропишите все новые процедуры, которые вводите в 2022 году, например,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процедуру учета микротравм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C:\Users\Секретарь\Desktop\ñ_ð¸ð½ñ_ðº-ð½ð°-ñ€ñƒðºðµ-ð¶ðµð½ñ‰ð¸ð½ñ‹-ñ_ð¸ð½ñ_ðºð¸-ð²ð¿ñ€ñ‹ñ_ðºð¸-ð²ñ€ð°ñ‡ñƒð¹ñ‚ðµ-ð¿ð°ñ†ð¸ðµð½ñ‚ð°-1408055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2857496"/>
            <a:ext cx="4876800" cy="3524250"/>
          </a:xfrm>
          <a:prstGeom prst="rect">
            <a:avLst/>
          </a:prstGeom>
          <a:noFill/>
        </p:spPr>
      </p:pic>
      <p:pic>
        <p:nvPicPr>
          <p:cNvPr id="40962" name="Picture 2" descr="C:\Users\Секретарь\Desktop\скрин\Скриншот 02-02-2022 12573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623301" cy="2162175"/>
          </a:xfrm>
          <a:prstGeom prst="rect">
            <a:avLst/>
          </a:prstGeom>
          <a:noFill/>
        </p:spPr>
      </p:pic>
      <p:pic>
        <p:nvPicPr>
          <p:cNvPr id="40963" name="Picture 3" descr="C:\Users\Секретарь\Desktop\малый-шрам-отрезка-на-руке-девушки-10569358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000240"/>
            <a:ext cx="3962400" cy="29162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Users\Секретарь\Desktop\скрин\Вебинар Охрана труда До 1 марта 2022\Скриншот 04-02-2022 13335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528658"/>
            <a:ext cx="8286809" cy="5829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-30385166" descr="https://budget.1otruda.ru/system/content/image/79/1/-30385166/"/>
          <p:cNvPicPr/>
          <p:nvPr/>
        </p:nvPicPr>
        <p:blipFill>
          <a:blip r:link="rId2"/>
          <a:srcRect/>
          <a:stretch>
            <a:fillRect/>
          </a:stretch>
        </p:blipFill>
        <p:spPr bwMode="auto">
          <a:xfrm>
            <a:off x="642910" y="1357298"/>
            <a:ext cx="821537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14348" y="28572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Назначьте ответственным за рассмотрение и учет микротравм  </a:t>
            </a:r>
            <a:r>
              <a:rPr lang="ru-RU" sz="2400" dirty="0" smtClean="0">
                <a:hlinkClick r:id="rId3"/>
              </a:rPr>
              <a:t>ответственного  по вопросам охраны труда</a:t>
            </a:r>
            <a:endParaRPr lang="ru-RU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500042"/>
            <a:ext cx="8001056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Расследование микротравм проводят по </a:t>
            </a:r>
            <a:r>
              <a:rPr lang="ru-RU" sz="3600" b="1" u="sng" dirty="0" smtClean="0"/>
              <a:t>Положению о расследовании микротравм </a:t>
            </a:r>
            <a:r>
              <a:rPr lang="ru-RU" sz="3200" dirty="0" smtClean="0"/>
              <a:t>работников.</a:t>
            </a:r>
          </a:p>
          <a:p>
            <a:pPr algn="just"/>
            <a:endParaRPr lang="ru-RU" sz="3200" dirty="0" smtClean="0"/>
          </a:p>
          <a:p>
            <a:pPr algn="just"/>
            <a:r>
              <a:rPr lang="ru-RU" sz="3200" dirty="0" smtClean="0"/>
              <a:t> При составлении документа учитывают особенности организационной структуры и специфику производства.</a:t>
            </a:r>
          </a:p>
          <a:p>
            <a:pPr algn="just"/>
            <a:r>
              <a:rPr lang="ru-RU" sz="3200" dirty="0" smtClean="0"/>
              <a:t> </a:t>
            </a:r>
          </a:p>
          <a:p>
            <a:pPr algn="just"/>
            <a:r>
              <a:rPr lang="ru-RU" sz="3200" b="1" u="sng" dirty="0" smtClean="0"/>
              <a:t>Ознакомьте работников </a:t>
            </a:r>
            <a:r>
              <a:rPr lang="ru-RU" sz="3200" dirty="0" smtClean="0"/>
              <a:t>с Положением.</a:t>
            </a:r>
            <a:endParaRPr lang="ru-RU" sz="3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785786" y="1071546"/>
            <a:ext cx="7286676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Результаты расследования микротравмы заносят в </a:t>
            </a:r>
            <a:r>
              <a:rPr kumimoji="0" lang="ru-RU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справку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о рассмотрении обстоятельств и причин микротравмы.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Внимание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Разместите бланк справки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доступном месте в электронном или бумажном виде.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Регистрируют микротравмы в </a:t>
            </a:r>
            <a:r>
              <a:rPr lang="ru-RU" sz="3600" b="1" dirty="0" smtClean="0"/>
              <a:t>Журнале учета микротравм работников</a:t>
            </a:r>
            <a:r>
              <a:rPr lang="ru-RU" sz="3600" dirty="0" smtClean="0"/>
              <a:t>. </a:t>
            </a:r>
            <a:endParaRPr lang="ru-RU" sz="3600" dirty="0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500034" y="1571612"/>
            <a:ext cx="821537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Учитывайте микротравмы, о которых пострадавший работник сообщил самостоятельно любому руководителю или медицинскому работнику организации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Внимание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Расскажите работникам, что им делать при получении микротравмы.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Разместите памятку о действиях при получении травмы на стенде по охране труда или выдайте каждому работнику.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Охрана тру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714348" y="285728"/>
            <a:ext cx="8072462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сделать по охране труда до 1 марта 2022 года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8586754" cy="4427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-30385183" descr="https://budget.1otruda.ru/system/content/image/79/1/-30385183/"/>
          <p:cNvPicPr/>
          <p:nvPr/>
        </p:nvPicPr>
        <p:blipFill>
          <a:blip r:link="rId2"/>
          <a:srcRect/>
          <a:stretch>
            <a:fillRect/>
          </a:stretch>
        </p:blipFill>
        <p:spPr bwMode="auto">
          <a:xfrm>
            <a:off x="428596" y="214290"/>
            <a:ext cx="850112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642918"/>
            <a:ext cx="8429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Пострадавший работник </a:t>
            </a:r>
            <a:r>
              <a:rPr lang="ru-RU" sz="2800" u="sng" dirty="0" smtClean="0"/>
              <a:t>может участвовать в расследовании</a:t>
            </a:r>
            <a:r>
              <a:rPr lang="ru-RU" sz="2800" dirty="0" smtClean="0"/>
              <a:t> микротравмы</a:t>
            </a:r>
            <a:endParaRPr lang="ru-RU" sz="2800" dirty="0"/>
          </a:p>
        </p:txBody>
      </p:sp>
      <p:pic>
        <p:nvPicPr>
          <p:cNvPr id="47106" name="Picture 2" descr="C:\Users\Секретарь\Desktop\kursy-po-ohrane-truda-main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14488"/>
            <a:ext cx="8124852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642918"/>
            <a:ext cx="7929618" cy="4448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200" dirty="0" smtClean="0"/>
              <a:t>Ответственный работник после расследования </a:t>
            </a:r>
            <a:r>
              <a:rPr lang="ru-RU" sz="3200" b="1" dirty="0" smtClean="0"/>
              <a:t>составляет</a:t>
            </a:r>
            <a:r>
              <a:rPr lang="ru-RU" sz="3200" dirty="0" smtClean="0"/>
              <a:t> </a:t>
            </a:r>
            <a:r>
              <a:rPr lang="ru-RU" sz="3200" b="1" dirty="0" smtClean="0"/>
              <a:t>справку, регистрирует</a:t>
            </a:r>
            <a:r>
              <a:rPr lang="ru-RU" sz="3200" dirty="0" smtClean="0"/>
              <a:t> микротравму в журнале  и </a:t>
            </a:r>
            <a:r>
              <a:rPr lang="ru-RU" sz="3200" b="1" dirty="0" smtClean="0"/>
              <a:t>разрабатывает мероприятия </a:t>
            </a:r>
            <a:r>
              <a:rPr lang="ru-RU" sz="3200" dirty="0" smtClean="0"/>
              <a:t>по устранению причин, которые привели к микротравме.</a:t>
            </a:r>
            <a:endParaRPr lang="ru-RU" sz="3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357166"/>
            <a:ext cx="7572428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2.2. Инструкции по охране труда</a:t>
            </a:r>
            <a:endParaRPr lang="ru-RU" sz="3600" dirty="0" smtClean="0"/>
          </a:p>
          <a:p>
            <a:endParaRPr lang="ru-RU" sz="2800" dirty="0" smtClean="0"/>
          </a:p>
          <a:p>
            <a:pPr algn="just">
              <a:lnSpc>
                <a:spcPct val="150000"/>
              </a:lnSpc>
            </a:pPr>
            <a:r>
              <a:rPr lang="ru-RU" sz="2800" dirty="0" smtClean="0"/>
              <a:t>С 1 марта все работники должны работать по новым инструкциям по охране труда (</a:t>
            </a:r>
            <a:r>
              <a:rPr lang="ru-RU" sz="2800" u="sng" dirty="0" smtClean="0">
                <a:hlinkClick r:id="rId2"/>
              </a:rPr>
              <a:t>приказ Минтруда от 29.10.2021 № 772н</a:t>
            </a:r>
            <a:r>
              <a:rPr lang="ru-RU" sz="2800" dirty="0" smtClean="0"/>
              <a:t>).</a:t>
            </a:r>
          </a:p>
          <a:p>
            <a:pPr algn="just">
              <a:lnSpc>
                <a:spcPct val="150000"/>
              </a:lnSpc>
            </a:pPr>
            <a:endParaRPr lang="ru-RU" sz="2800" dirty="0" smtClean="0"/>
          </a:p>
          <a:p>
            <a:pPr algn="just">
              <a:lnSpc>
                <a:spcPct val="150000"/>
              </a:lnSpc>
            </a:pPr>
            <a:r>
              <a:rPr lang="ru-RU" sz="2800" dirty="0" smtClean="0"/>
              <a:t>При разработке инструкций по ОТ анализируйте </a:t>
            </a:r>
            <a:r>
              <a:rPr lang="ru-RU" sz="2800" dirty="0" err="1" smtClean="0"/>
              <a:t>профстандарты</a:t>
            </a:r>
            <a:r>
              <a:rPr lang="ru-RU" sz="2800" dirty="0" smtClean="0"/>
              <a:t> тех профессий, для кого составляете ИОТ.</a:t>
            </a:r>
            <a:endParaRPr lang="ru-RU" sz="2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екретарь\Desktop\скрин\Вебинар Охрана труда До 1 марта 2022\Скриншот 04-02-2022 11521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5" y="542925"/>
            <a:ext cx="8429685" cy="5772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Секретарь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4143380"/>
            <a:ext cx="2305050" cy="19812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85786" y="571480"/>
            <a:ext cx="750099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 раздел </a:t>
            </a:r>
            <a:r>
              <a:rPr lang="ru-RU" sz="3600" dirty="0" smtClean="0"/>
              <a:t>«Общие требования охраны труда» </a:t>
            </a:r>
            <a:r>
              <a:rPr lang="ru-RU" sz="2800" dirty="0" smtClean="0"/>
              <a:t>включите перечень опасных и вредных производственных факторов, которые могут воздействовать на работника в процессе работы, а также перечень профессиональных рисков и опасностей. Также укажите в разделе перечень специальной одежды, специальной обуви и средств индивидуальной защиты, выдаваемых работникам по нормам.</a:t>
            </a:r>
            <a:endParaRPr lang="ru-RU" sz="28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Секретарь\Desktop\скрин\Скриншот 02-02-2022 11581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571480"/>
            <a:ext cx="8786842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C:\Users\Секретарь\Desktop\скрин\Скриншот 02-02-2022 1158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38" y="1071546"/>
            <a:ext cx="8553480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Секретарь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4429132"/>
            <a:ext cx="2305050" cy="19812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42976" y="571480"/>
            <a:ext cx="72866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 разделе </a:t>
            </a:r>
            <a:r>
              <a:rPr lang="ru-RU" sz="3600" dirty="0" smtClean="0"/>
              <a:t>«Требования охраны труда перед началом работы» </a:t>
            </a:r>
            <a:r>
              <a:rPr lang="ru-RU" sz="3200" dirty="0" smtClean="0"/>
              <a:t>укажите порядок проверки исходных материалов — заготовок, полуфабрикатов, если такие материалы использует работник в работе. Также укажите порядок осмотра и подготовки к работе СИЗ до использования.</a:t>
            </a:r>
            <a:endParaRPr lang="ru-RU" sz="32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Секретарь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357694"/>
            <a:ext cx="2305050" cy="19812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857224" y="642918"/>
            <a:ext cx="75724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 разделе </a:t>
            </a:r>
            <a:r>
              <a:rPr lang="ru-RU" sz="3600" dirty="0" smtClean="0"/>
              <a:t>«Требования охраны труда во время работы» </a:t>
            </a:r>
            <a:r>
              <a:rPr lang="ru-RU" sz="3200" dirty="0" smtClean="0"/>
              <a:t>предусмотрите требования безопасного обращения с исходными материалами — сырьем, заготовками, полуфабрикатами. Укажите требования, которые предъявляют к правильному использованию СИЗ работников.</a:t>
            </a:r>
            <a:endParaRPr lang="ru-RU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642910" y="785794"/>
            <a:ext cx="8215370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Издайте новые приказы о назначении ответственных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 приказах закрепите новые обязанности по разделу X Трудового кодекса. В документах уже сейчас можно ссылаться на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закон от 02.07.2021 № 311-ФЗ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который с 1 марта меняет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раздел X Трудового кодекса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Секретарь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4286256"/>
            <a:ext cx="2305050" cy="19812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928662" y="571480"/>
            <a:ext cx="721523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 раздел </a:t>
            </a:r>
            <a:r>
              <a:rPr lang="ru-RU" sz="3600" dirty="0" smtClean="0"/>
              <a:t>«Требования охраны труда в аварийных ситуациях» </a:t>
            </a:r>
            <a:r>
              <a:rPr lang="ru-RU" sz="3200" dirty="0" smtClean="0"/>
              <a:t>включите порядок извещения руководителя работ о ситуации, которая угрожает жизни и здоровью людей, а также о несчастных случаях.</a:t>
            </a:r>
            <a:endParaRPr lang="ru-RU" sz="32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Секретарь\Desktop\скрин\Скриншот 02-02-2022 11583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387" y="857232"/>
            <a:ext cx="8456613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857232"/>
            <a:ext cx="728667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 разделе </a:t>
            </a:r>
            <a:r>
              <a:rPr lang="ru-RU" sz="3600" dirty="0" smtClean="0"/>
              <a:t>«Требования охраны труда по окончании работ» </a:t>
            </a:r>
            <a:r>
              <a:rPr lang="ru-RU" sz="3200" dirty="0" smtClean="0"/>
              <a:t>отразите порядок приема и передачи смены в случае непрерывного технологического процесса и работы оборудования.</a:t>
            </a:r>
            <a:endParaRPr lang="ru-RU" sz="3200" dirty="0"/>
          </a:p>
        </p:txBody>
      </p:sp>
      <p:pic>
        <p:nvPicPr>
          <p:cNvPr id="52226" name="Picture 2" descr="C:\Users\Секретарь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4143380"/>
            <a:ext cx="2305050" cy="198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Секретарь\Desktop\скрин\Скриншот 02-02-2022 1158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357166"/>
            <a:ext cx="8429684" cy="5929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Users\Секретарь\Desktop\скрин\Скриншот 02-02-2022 1201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8" y="357166"/>
            <a:ext cx="8386792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:\Users\Секретарь\Desktop\скрин\Скриншот 02-02-2022 11594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857232"/>
            <a:ext cx="8896350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1538" y="428605"/>
            <a:ext cx="735811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2.3. Правила по охране труда работодателя</a:t>
            </a:r>
            <a:endParaRPr lang="ru-RU" sz="3200" dirty="0" smtClean="0"/>
          </a:p>
          <a:p>
            <a:r>
              <a:rPr lang="ru-RU" sz="3200" dirty="0" smtClean="0"/>
              <a:t>Разработайте новый документ по охране труда — правила по охране труда (далее — Правила) на основании </a:t>
            </a:r>
            <a:r>
              <a:rPr lang="ru-RU" sz="3200" u="sng" dirty="0" smtClean="0">
                <a:hlinkClick r:id="rId2"/>
              </a:rPr>
              <a:t>приказа Минтруда от 29.10.2021 № 772н</a:t>
            </a:r>
            <a:r>
              <a:rPr lang="ru-RU" sz="3200" dirty="0" smtClean="0"/>
              <a:t>.</a:t>
            </a:r>
          </a:p>
          <a:p>
            <a:r>
              <a:rPr lang="ru-RU" sz="3200" dirty="0" smtClean="0"/>
              <a:t>Правила разработайте в формате стандарта организации или другого ЛНА. </a:t>
            </a:r>
          </a:p>
          <a:p>
            <a:r>
              <a:rPr lang="ru-RU" sz="3200" dirty="0" smtClean="0"/>
              <a:t>Чтобы разработать Правила, назначьте ответственное лицо.</a:t>
            </a:r>
            <a:endParaRPr lang="ru-RU" sz="32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642910" y="0"/>
            <a:ext cx="821537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Включите в правила пять обязательных разделов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раздел 1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«Общие требования охраны труда»;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раздел 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«Требования охраны труда работников при организации и проведении работ»;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раздел 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«Требования, предъявляемые к производственным помещениям и производственным площадкам вне производственных помещений, в целях обеспечения охраны труда работников»;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раздел 4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«Требования, предъявляемые к оборудованию, его размещению и организации рабочих мест, в целях обеспечения охраны труда работников»;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раздел 5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«Требования, предъявляемые к хранению и транспортировке исходных материалов, заготовок, полуфабрикатов, готовой продукции и отходов производства, в целях обеспечения охраны труда работников».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Секретарь\Desktop\60572153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3786190"/>
            <a:ext cx="5143496" cy="257174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85786" y="500042"/>
            <a:ext cx="778674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2.4. Порядок видеонаблюдения</a:t>
            </a:r>
            <a:endParaRPr lang="ru-RU" sz="3200" dirty="0" smtClean="0"/>
          </a:p>
          <a:p>
            <a:r>
              <a:rPr lang="ru-RU" sz="3200" dirty="0" smtClean="0"/>
              <a:t>Если работодатель решил дистанционно следить за производством работ с помощью видеооборудования, нужно разработать </a:t>
            </a:r>
            <a:r>
              <a:rPr lang="ru-RU" sz="3600" b="1" dirty="0" smtClean="0"/>
              <a:t>Положение</a:t>
            </a:r>
            <a:r>
              <a:rPr lang="ru-RU" sz="3200" dirty="0" smtClean="0"/>
              <a:t> о такой процедуре. Процедуру включают в положение о СУОТ (</a:t>
            </a:r>
            <a:r>
              <a:rPr lang="ru-RU" sz="3200" u="sng" dirty="0" smtClean="0">
                <a:hlinkClick r:id="rId3"/>
              </a:rPr>
              <a:t>ч. 4 ст. 214.2 ТК</a:t>
            </a:r>
            <a:r>
              <a:rPr lang="ru-RU" sz="3200" dirty="0" smtClean="0"/>
              <a:t>).</a:t>
            </a:r>
            <a:endParaRPr lang="ru-RU" sz="32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428604"/>
            <a:ext cx="83582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Чтобы организовать видеонаблюдение, уведомьте работников о решении.</a:t>
            </a:r>
            <a:endParaRPr lang="ru-RU" sz="2800" dirty="0"/>
          </a:p>
        </p:txBody>
      </p:sp>
      <p:pic>
        <p:nvPicPr>
          <p:cNvPr id="5121" name="Picture 1" descr="C:\Users\Секретарь\Desktop\скрин\Вебинар Охрана труда До 1 марта 2022\Скриншот 04-02-2022 12402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8425470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714348" y="500042"/>
            <a:ext cx="778674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1 марта 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ответственные за охрану труда работники должны 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дополнительно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постоянно выявлять опасности и оценивать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профриски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чтобы снижать или не допускать повышения их уровней;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 допускать работу на рабочих местах с 4-м классом условий труда;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разработать инструкции по охране труда по новым требованиям;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 допускать 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работу по 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необновленным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инструкциям по охране труда;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организовать учет </a:t>
            </a:r>
            <a:r>
              <a:rPr kumimoji="0" lang="ru-RU" sz="30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миктротравм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:\Users\Секретарь\Desktop\скрин\Вебинар Охрана труда До 1 марта 2022\Скриншот 04-02-2022 12414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429684" cy="59293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екретарь\Desktop\скрин\Вебинар Охрана труда До 1 марта 2022\Скриншот 04-02-2022 11593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657225"/>
            <a:ext cx="8572560" cy="5543550"/>
          </a:xfrm>
          <a:prstGeom prst="rect">
            <a:avLst/>
          </a:prstGeom>
          <a:noFill/>
        </p:spPr>
      </p:pic>
      <p:pic>
        <p:nvPicPr>
          <p:cNvPr id="3" name="Picture 2" descr="C:\Users\Секретарь\Desktop\скрин\Вебинар Охрана труда До 1 марта 2022\Скриншот 04-02-2022 11593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8572560" cy="5543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00034" y="0"/>
            <a:ext cx="8643966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2.5.Положение о комитете (комиссии) по охране труда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в организации есть комитет (комиссия) по охране труда, то пересмотрите действующее положение. Учтите новое примерное положение (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приказ Минтруда от 22.09.2021 № 650н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Пропишите в положении три новых обязанности комитета (комиссии):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рассматривать замечания и мнения уполномоченных по охране труда работников по результатам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спецоценки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 оценки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профрисков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участвовать в рассмотрении обстоятельств и причин микротравм;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анализировать локально-нормативные акты работодателя.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714348" y="357166"/>
            <a:ext cx="8215338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Проведите внеочередное обучение по охране труда с проверкой знаний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4" name="Picture 2" descr="C:\Users\Секретарь\Desktop\images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00174"/>
            <a:ext cx="7572428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63915"/>
            <a:ext cx="83582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 smtClean="0"/>
              <a:t>Проведите </a:t>
            </a:r>
            <a:r>
              <a:rPr lang="ru-RU" sz="3000" b="1" u="sng" dirty="0" smtClean="0"/>
              <a:t>внеочередное обучение </a:t>
            </a:r>
            <a:r>
              <a:rPr lang="ru-RU" sz="3000" dirty="0" smtClean="0"/>
              <a:t>охране труда и проверку знаний из-за изменения законодательства и утверждения новых подзаконных актов Минтруда.</a:t>
            </a:r>
          </a:p>
          <a:p>
            <a:endParaRPr lang="ru-RU" sz="3000" dirty="0" smtClean="0"/>
          </a:p>
          <a:p>
            <a:r>
              <a:rPr lang="ru-RU" sz="3000" dirty="0" smtClean="0"/>
              <a:t>Чтобы организовать внеочередное обучение по новым требованиям с проверкой знаний, создайте комиссию по проверке знаний. </a:t>
            </a:r>
          </a:p>
          <a:p>
            <a:endParaRPr lang="ru-RU" sz="3000" dirty="0" smtClean="0"/>
          </a:p>
          <a:p>
            <a:r>
              <a:rPr lang="ru-RU" sz="3000" dirty="0" smtClean="0"/>
              <a:t>Комиссия должна состоять минимум из трех человек. Комиссию утверждает своим приказом работодатель (</a:t>
            </a:r>
            <a:r>
              <a:rPr lang="ru-RU" sz="3000" u="sng" dirty="0" smtClean="0">
                <a:hlinkClick r:id="rId2"/>
              </a:rPr>
              <a:t>п. 3.4 Порядка № 1/29</a:t>
            </a:r>
            <a:r>
              <a:rPr lang="ru-RU" sz="3000" dirty="0" smtClean="0"/>
              <a:t>).</a:t>
            </a:r>
            <a:endParaRPr lang="ru-RU" sz="30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642918"/>
            <a:ext cx="79296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Организуйте обучение и проверку знаний членов комиссии в учебном центре в объеме знаний новых требований. Только после этого комиссия имеет право проводить внеочередную проверку знаний своих работников.</a:t>
            </a:r>
            <a:endParaRPr lang="ru-RU" sz="3200" dirty="0"/>
          </a:p>
        </p:txBody>
      </p:sp>
      <p:pic>
        <p:nvPicPr>
          <p:cNvPr id="68610" name="Picture 2" descr="C:\Users\Секретарь\Desktop\iVERAPDEQ.jp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000504"/>
            <a:ext cx="8515350" cy="2193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C:\Users\Секретарь\Desktop\images 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8604"/>
            <a:ext cx="5551456" cy="592935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428604"/>
            <a:ext cx="435771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Внеочередное обучение проводите для всех работников, в том числе офисных. </a:t>
            </a:r>
            <a:r>
              <a:rPr lang="ru-RU" sz="2800" b="1" u="sng" dirty="0" smtClean="0"/>
              <a:t>Изменения в Трудовом кодексе касаются всех работников организации</a:t>
            </a:r>
            <a:r>
              <a:rPr lang="ru-RU" sz="2800" dirty="0" smtClean="0"/>
              <a:t>. Обучите работников по программе. Включите в нее изменения и новые требования, которые должны знать работники.</a:t>
            </a:r>
            <a:endParaRPr lang="ru-RU" sz="28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C:\Users\Секретарь\Desktop\Охрана_труда_обучени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85728"/>
            <a:ext cx="5715000" cy="387667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3857628"/>
            <a:ext cx="85011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 итогам обучения комиссия по охране труда проводит проверку знаний требований охраны труда в связи с изменением законодательства и утверждением новых подзаконных актов Минтруда.</a:t>
            </a:r>
          </a:p>
          <a:p>
            <a:r>
              <a:rPr lang="ru-RU" sz="2400" dirty="0" smtClean="0"/>
              <a:t>Если работник прошел проверку знаний, оформите протокол проверки знаний и сделайте отметку в </a:t>
            </a:r>
            <a:r>
              <a:rPr lang="ru-RU" sz="2400" b="1" dirty="0" smtClean="0"/>
              <a:t>удостоверении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21537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В какой срок провести внеочередное обучение и проверку знаний по новым правилам: до 1 марта или после</a:t>
            </a:r>
          </a:p>
          <a:p>
            <a:endParaRPr lang="ru-RU" sz="3200" dirty="0" smtClean="0"/>
          </a:p>
          <a:p>
            <a:r>
              <a:rPr lang="ru-RU" sz="3200" dirty="0" smtClean="0"/>
              <a:t>До 1 марта 2022 года.</a:t>
            </a:r>
          </a:p>
          <a:p>
            <a:endParaRPr lang="ru-RU" sz="3200" dirty="0" smtClean="0"/>
          </a:p>
          <a:p>
            <a:r>
              <a:rPr lang="ru-RU" sz="3200" dirty="0" smtClean="0"/>
              <a:t>Проведите внеочередное обучение с проверкой знаний по изменениям до 1 марта 2022 года на основании </a:t>
            </a:r>
            <a:r>
              <a:rPr lang="ru-RU" sz="3200" u="sng" dirty="0" smtClean="0">
                <a:hlinkClick r:id="rId2"/>
              </a:rPr>
              <a:t>пункта 3.3 Порядка обучения № 1/29</a:t>
            </a:r>
            <a:r>
              <a:rPr lang="ru-RU" sz="3200" dirty="0" smtClean="0"/>
              <a:t>. </a:t>
            </a:r>
            <a:r>
              <a:rPr lang="ru-RU" sz="3200" b="1" dirty="0" smtClean="0"/>
              <a:t>Так как допускать до работы необученных сотрудников нельзя </a:t>
            </a:r>
            <a:r>
              <a:rPr lang="ru-RU" sz="3200" dirty="0" smtClean="0"/>
              <a:t>(</a:t>
            </a:r>
            <a:r>
              <a:rPr lang="ru-RU" sz="3200" u="sng" dirty="0" smtClean="0">
                <a:hlinkClick r:id="rId2"/>
              </a:rPr>
              <a:t>п. 3 ст. 5.27.1 </a:t>
            </a:r>
            <a:r>
              <a:rPr lang="ru-RU" sz="3200" u="sng" dirty="0" err="1" smtClean="0">
                <a:hlinkClick r:id="rId2"/>
              </a:rPr>
              <a:t>КоАП</a:t>
            </a:r>
            <a:r>
              <a:rPr lang="ru-RU" sz="3200" dirty="0" smtClean="0"/>
              <a:t>). </a:t>
            </a:r>
            <a:endParaRPr lang="ru-RU" sz="32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571472" y="428604"/>
            <a:ext cx="8001024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Проведите внеплановый инструктаж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682" name="Picture 2" descr="C:\Users\Секретарь\Desktop\inx960x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00174"/>
            <a:ext cx="7572396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71472" y="210026"/>
            <a:ext cx="8215338" cy="664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Пересмотрите локальные нормативные акты (ЛНА):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Положение о системе управления охраной труда,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Инструкции</a:t>
            </a:r>
            <a:r>
              <a:rPr kumimoji="0" lang="ru-RU" sz="32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 охране труда,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ru-RU" sz="3200" baseline="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Правила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по охране труда работодателя,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Порядок</a:t>
            </a:r>
            <a:r>
              <a:rPr kumimoji="0" lang="ru-RU" sz="32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видеонаблюдения,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ru-RU" sz="3200" baseline="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Положение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о комитете (комиссии) по охране труда.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571480"/>
            <a:ext cx="77153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Для проведения внепланового инструктажа подготовьте </a:t>
            </a:r>
            <a:r>
              <a:rPr lang="ru-RU" sz="3200" b="1" dirty="0" smtClean="0"/>
              <a:t>программу</a:t>
            </a:r>
            <a:r>
              <a:rPr lang="ru-RU" sz="3200" dirty="0" smtClean="0"/>
              <a:t>. В документе отразите требования нового раздела X Трудового кодекса, а также требования подзаконных актов Минтруда.</a:t>
            </a:r>
          </a:p>
          <a:p>
            <a:endParaRPr lang="ru-RU" sz="3200" dirty="0" smtClean="0"/>
          </a:p>
          <a:p>
            <a:r>
              <a:rPr lang="ru-RU" sz="3200" dirty="0" smtClean="0"/>
              <a:t> Программу </a:t>
            </a:r>
            <a:r>
              <a:rPr lang="ru-RU" sz="3200" b="1" dirty="0" smtClean="0"/>
              <a:t>утвердите приказом </a:t>
            </a:r>
            <a:r>
              <a:rPr lang="ru-RU" sz="3200" dirty="0" smtClean="0"/>
              <a:t>работодателя.</a:t>
            </a:r>
            <a:endParaRPr lang="ru-RU" sz="3200" dirty="0"/>
          </a:p>
        </p:txBody>
      </p:sp>
      <p:pic>
        <p:nvPicPr>
          <p:cNvPr id="74754" name="Picture 2" descr="C:\Users\Секретарь\Desktop\ohra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4429132"/>
            <a:ext cx="2969002" cy="1857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428604"/>
            <a:ext cx="81439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/>
              <a:t>Зарегистрируйте проведение внепланового инструктажа </a:t>
            </a:r>
            <a:r>
              <a:rPr lang="ru-RU" sz="3600" b="1" dirty="0" smtClean="0"/>
              <a:t>в журнале регистрации инструктажа</a:t>
            </a:r>
            <a:r>
              <a:rPr lang="ru-RU" sz="3600" dirty="0" smtClean="0"/>
              <a:t> (</a:t>
            </a:r>
            <a:r>
              <a:rPr lang="ru-RU" sz="3600" u="sng" dirty="0" smtClean="0">
                <a:hlinkClick r:id="rId2"/>
              </a:rPr>
              <a:t>п. 2.1.3 Порядка № 1/29</a:t>
            </a:r>
            <a:r>
              <a:rPr lang="ru-RU" sz="3600" dirty="0" smtClean="0"/>
              <a:t>). </a:t>
            </a:r>
          </a:p>
          <a:p>
            <a:pPr algn="just"/>
            <a:endParaRPr lang="ru-RU" sz="3600" dirty="0" smtClean="0"/>
          </a:p>
          <a:p>
            <a:pPr algn="just"/>
            <a:r>
              <a:rPr lang="ru-RU" sz="3600" dirty="0" smtClean="0"/>
              <a:t>Укажите в журнале дату проведения инструктажа, запись о его проведении с обязательными подписями инструктируемого и инструктирующего, сведения о причине его проведения.</a:t>
            </a:r>
            <a:endParaRPr lang="ru-RU" sz="36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63915"/>
            <a:ext cx="75724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В какой срок провести внеплановые инструктажи по охране труда по новым правилам: до 1 марта или после</a:t>
            </a:r>
          </a:p>
          <a:p>
            <a:endParaRPr lang="ru-RU" sz="3200" b="1" dirty="0" smtClean="0"/>
          </a:p>
          <a:p>
            <a:r>
              <a:rPr lang="ru-RU" sz="3200" i="1" dirty="0" smtClean="0"/>
              <a:t>До 1 марта 2022 года.</a:t>
            </a:r>
          </a:p>
          <a:p>
            <a:endParaRPr lang="ru-RU" sz="3200" i="1" dirty="0" smtClean="0"/>
          </a:p>
          <a:p>
            <a:r>
              <a:rPr lang="ru-RU" sz="2800" dirty="0" smtClean="0"/>
              <a:t>Проведите внеплановые инструктажи по изменениям до 1 марта 2022 года на основании </a:t>
            </a:r>
            <a:r>
              <a:rPr lang="ru-RU" sz="2800" u="sng" dirty="0" smtClean="0">
                <a:hlinkClick r:id="rId2"/>
              </a:rPr>
              <a:t>пункта 1.6 Порядка обучения № 1/29</a:t>
            </a:r>
            <a:r>
              <a:rPr lang="ru-RU" sz="2800" dirty="0" smtClean="0"/>
              <a:t>. </a:t>
            </a:r>
            <a:r>
              <a:rPr lang="ru-RU" sz="2800" b="1" dirty="0" smtClean="0"/>
              <a:t>Так как допускать до работы необученных сотрудников нельзя </a:t>
            </a:r>
            <a:r>
              <a:rPr lang="ru-RU" sz="2800" dirty="0" smtClean="0"/>
              <a:t>(</a:t>
            </a:r>
            <a:r>
              <a:rPr lang="ru-RU" sz="2800" u="sng" dirty="0" smtClean="0">
                <a:hlinkClick r:id="rId2"/>
              </a:rPr>
              <a:t>п. 3 ст. 5.27.1 </a:t>
            </a:r>
            <a:r>
              <a:rPr lang="ru-RU" sz="2800" u="sng" dirty="0" err="1" smtClean="0">
                <a:hlinkClick r:id="rId2"/>
              </a:rPr>
              <a:t>КоАП</a:t>
            </a:r>
            <a:r>
              <a:rPr lang="ru-RU" sz="2800" dirty="0" smtClean="0"/>
              <a:t>). </a:t>
            </a:r>
            <a:endParaRPr lang="ru-RU" sz="280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214282" y="357166"/>
            <a:ext cx="8587094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Проверьте безопасность рабочих мест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6802" name="Picture 2" descr="C:\Users\Секретарь\Desktop\TNJDgP5Lok2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81150"/>
            <a:ext cx="7643866" cy="47768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928670"/>
            <a:ext cx="76438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Обследуйте рабочие места </a:t>
            </a:r>
            <a:r>
              <a:rPr lang="ru-RU" sz="3200" dirty="0" smtClean="0"/>
              <a:t>сотрудников. Проверьте, как соблюдены требования к организации безопасного рабочего места, которые утвердил Минтруд </a:t>
            </a:r>
            <a:r>
              <a:rPr lang="ru-RU" sz="3200" u="sng" dirty="0" smtClean="0">
                <a:hlinkClick r:id="rId2"/>
              </a:rPr>
              <a:t>приказом от 29.10.2021 № 774н</a:t>
            </a:r>
            <a:r>
              <a:rPr lang="ru-RU" sz="3200" dirty="0" smtClean="0"/>
              <a:t> на основании </a:t>
            </a:r>
            <a:r>
              <a:rPr lang="ru-RU" sz="3200" u="sng" dirty="0" smtClean="0">
                <a:hlinkClick r:id="rId2"/>
              </a:rPr>
              <a:t>части 7 статьи 209 ТК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642918"/>
            <a:ext cx="764386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/>
              <a:t>Зафиксируйте</a:t>
            </a:r>
            <a:r>
              <a:rPr lang="ru-RU" sz="3200" dirty="0" smtClean="0"/>
              <a:t> проверку рабочих мест </a:t>
            </a:r>
            <a:r>
              <a:rPr lang="ru-RU" sz="3200" b="1" dirty="0" smtClean="0"/>
              <a:t>актом</a:t>
            </a:r>
            <a:r>
              <a:rPr lang="ru-RU" sz="3200" dirty="0" smtClean="0"/>
              <a:t>. Укажите в нем выявленные нарушения и недостатки, планируемые мероприятия по устранению нарушений, ответственного исполнителя и сроки.</a:t>
            </a:r>
            <a:endParaRPr lang="ru-RU" sz="3200" dirty="0"/>
          </a:p>
        </p:txBody>
      </p:sp>
      <p:pic>
        <p:nvPicPr>
          <p:cNvPr id="78853" name="Picture 5" descr="C:\Users\Секретарь\Desktop\post_preview_59fa1c6491bc31480688681328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286124"/>
            <a:ext cx="5857916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Секретарь\Desktop\shtra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28596" y="285728"/>
            <a:ext cx="8429684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соответствии со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статьёй 5.27.1.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Кодекса Российской Федерации об административных правонарушениях от 30.12.2001 N 195-ФЗ (ред. от 28.01.2022)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Нарушение государственных нормативных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/>
              </a:rPr>
              <a:t>требований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охраны труда, содержащихся в федеральных законах и иных нормативных правовых актах Российской Федерации, за исключением случаев, предусмотренных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/>
              </a:rPr>
              <a:t>частями 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-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/>
              </a:rPr>
              <a:t>4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настоящей статьи и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6"/>
              </a:rPr>
              <a:t>частью 3 статьи 11.23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настоящего Кодекса, - влечет предупреждение или наложение административного штрафа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должностных лиц в размере от 2000 до 5000 рублей;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юридических лиц - от 50000 до 80000 рублей.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500034" y="357166"/>
            <a:ext cx="814393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-- Допуск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работника к исполнению им трудовых обязанностей без прохождения в установленном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порядке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обучения и проверки знаний требований охраны труда - влечет наложение административного штрафа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должностных лиц в размере от 15000 до 25000 рублей;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юридических лиц - от 110000 до 130000 рублей.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7586" name="Picture 2" descr="C:\Users\Секретарь\Desktop\70265.pwjfao.128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3857628"/>
            <a:ext cx="5357850" cy="26860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" descr="C:\Users\Секретарь\Desktop\ohrana-tru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6850"/>
            <a:ext cx="8228013" cy="64627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C:\Users\Секретарь\Desktop\usloviya_trud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714752"/>
            <a:ext cx="4000528" cy="233364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42976" y="785794"/>
            <a:ext cx="764386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2.1. Положение о системе управления охраной труда</a:t>
            </a:r>
            <a:endParaRPr lang="ru-RU" sz="3200" dirty="0" smtClean="0"/>
          </a:p>
          <a:p>
            <a:r>
              <a:rPr lang="ru-RU" sz="2800" dirty="0" smtClean="0"/>
              <a:t>Разработайте новое положение о системе управления охраной труда с учетом </a:t>
            </a:r>
            <a:r>
              <a:rPr lang="ru-RU" sz="2800" u="sng" dirty="0" smtClean="0">
                <a:hlinkClick r:id="rId3"/>
              </a:rPr>
              <a:t>примерного положения</a:t>
            </a:r>
            <a:r>
              <a:rPr lang="ru-RU" sz="2800" dirty="0" smtClean="0"/>
              <a:t>. Укажите в положении те пункты примерного положения, которые подходят для вашей организации.</a:t>
            </a: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Секретарь\Desktop\скрин\Вебинар Охрана труда До 1 марта 2022\Скриншот 04-02-2022 12515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452392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 descr="C:\Users\Секретарь\Desktop\скрин\Вебинар Охрана труда До 1 марта 2022\Скриншот 04-02-2022 12534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541" y="428604"/>
            <a:ext cx="7762425" cy="54626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Секретарь\Desktop\скрин\Вебинар Охрана труда До 1 марта 2022\Скриншот 04-02-2022 12553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8443931" cy="5724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</TotalTime>
  <Words>328</Words>
  <PresentationFormat>Экран (4:3)</PresentationFormat>
  <Paragraphs>122</Paragraphs>
  <Slides>58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Тема Office</vt:lpstr>
      <vt:lpstr>О первоочередных мероприятиях в соответствии с новыми нормативно-правовыми актами в области охраны труда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Секретарь</cp:lastModifiedBy>
  <cp:revision>90</cp:revision>
  <dcterms:created xsi:type="dcterms:W3CDTF">2022-02-11T12:20:19Z</dcterms:created>
  <dcterms:modified xsi:type="dcterms:W3CDTF">2022-02-15T11:34:21Z</dcterms:modified>
</cp:coreProperties>
</file>